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300" r:id="rId3"/>
    <p:sldId id="27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280" r:id="rId12"/>
    <p:sldId id="281" r:id="rId13"/>
    <p:sldId id="282" r:id="rId14"/>
    <p:sldId id="284" r:id="rId15"/>
    <p:sldId id="285" r:id="rId16"/>
    <p:sldId id="287" r:id="rId17"/>
    <p:sldId id="295" r:id="rId18"/>
    <p:sldId id="296" r:id="rId19"/>
    <p:sldId id="297" r:id="rId20"/>
    <p:sldId id="298" r:id="rId21"/>
    <p:sldId id="299" r:id="rId22"/>
    <p:sldId id="292" r:id="rId23"/>
    <p:sldId id="293" r:id="rId24"/>
    <p:sldId id="29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16CA45"/>
    <a:srgbClr val="334742"/>
    <a:srgbClr val="5C6036"/>
    <a:srgbClr val="537BEB"/>
    <a:srgbClr val="97C032"/>
    <a:srgbClr val="AF5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F1640C-B28A-48D5-A04E-46571DB97F5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95840C-0BCF-4DA8-BEA4-4F7C7AFBE2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958" y="2814391"/>
            <a:ext cx="84319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uk-UA" sz="4400" b="1" i="1" dirty="0">
                <a:solidFill>
                  <a:schemeClr val="accent2">
                    <a:lumMod val="50000"/>
                  </a:schemeClr>
                </a:solidFill>
              </a:rPr>
              <a:t>Активізація </a:t>
            </a:r>
            <a:r>
              <a:rPr lang="uk-UA" sz="4400" b="1" i="1" dirty="0" err="1">
                <a:solidFill>
                  <a:schemeClr val="accent2">
                    <a:lumMod val="50000"/>
                  </a:schemeClr>
                </a:solidFill>
              </a:rPr>
              <a:t>пізнавально-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2">
                    <a:lumMod val="50000"/>
                  </a:schemeClr>
                </a:solidFill>
              </a:rPr>
              <a:t>діалогічного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2">
                    <a:lumMod val="50000"/>
                  </a:schemeClr>
                </a:solidFill>
              </a:rPr>
              <a:t>мовлення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2">
                    <a:lumMod val="50000"/>
                  </a:schemeClr>
                </a:solidFill>
              </a:rPr>
              <a:t>дошкільників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942" y="5811140"/>
            <a:ext cx="858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Спікер: Лариса Бондарчук, консультант КУ «ЦПРПП ВМР»</a:t>
            </a:r>
          </a:p>
          <a:p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             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5112" y="1427148"/>
            <a:ext cx="8501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5C6036"/>
                </a:solidFill>
              </a:rPr>
              <a:t>Інформаційна довідка</a:t>
            </a:r>
          </a:p>
          <a:p>
            <a:pPr algn="ctr"/>
            <a:r>
              <a:rPr lang="uk-UA" b="1" i="1" dirty="0">
                <a:solidFill>
                  <a:srgbClr val="5C6036"/>
                </a:solidFill>
              </a:rPr>
              <a:t>у форматі онлайн-заняття для слухачів школи молодого вихователя</a:t>
            </a:r>
          </a:p>
          <a:p>
            <a:pPr algn="ctr"/>
            <a:r>
              <a:rPr lang="uk-UA" b="1" i="1" dirty="0">
                <a:solidFill>
                  <a:srgbClr val="5C6036"/>
                </a:solidFill>
              </a:rPr>
              <a:t> (3-ій рік роботи)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C720B2-534B-456B-B12A-5641770A9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407" y="3254293"/>
            <a:ext cx="2450591" cy="34513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C:\Users\Тарас\Desktop\Портрети працівників ЦПРПП на нову візитку (КОЛО)\Лого быле.png">
            <a:extLst>
              <a:ext uri="{FF2B5EF4-FFF2-40B4-BE49-F238E27FC236}">
                <a16:creationId xmlns:a16="http://schemas.microsoft.com/office/drawing/2014/main" id="{4281E297-FEA1-4A3C-BB13-DEA68EA2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2" y="296716"/>
            <a:ext cx="2439186" cy="25176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6477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10054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445" y="388273"/>
            <a:ext cx="6810998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848058">
                    <a:lumMod val="50000"/>
                  </a:srgbClr>
                </a:solidFill>
              </a:rPr>
              <a:t>Для створення проблемних ситуацій можна використовувати наступні методичні прийоми: </a:t>
            </a:r>
            <a:endParaRPr lang="ru-RU" sz="2400" b="1" dirty="0">
              <a:solidFill>
                <a:srgbClr val="848058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9451" y="1452785"/>
            <a:ext cx="6734086" cy="717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1. Підвести дітей до протиріччя і запропонувати самостійно знайти спосіб його вирішення</a:t>
            </a:r>
            <a:r>
              <a:rPr lang="uk-UA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927" y="2493948"/>
            <a:ext cx="6734086" cy="7178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2. Викласти декілька точок зору на одне й те ж питання.</a:t>
            </a:r>
            <a:endParaRPr lang="ru-RU" dirty="0">
              <a:solidFill>
                <a:srgbClr val="848058">
                  <a:lumMod val="5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3514" y="3577839"/>
            <a:ext cx="6734086" cy="7178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3. Запропонувати  дітям розглянути явище з різних позицій.</a:t>
            </a:r>
            <a:endParaRPr lang="ru-RU" dirty="0">
              <a:solidFill>
                <a:srgbClr val="848058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42" y="4644639"/>
            <a:ext cx="6734086" cy="7178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4. Спонукати дітей до порівняння, узагальнення, висновків з ситуації, порівняння фактів.</a:t>
            </a:r>
            <a:endParaRPr lang="ru-RU" dirty="0">
              <a:solidFill>
                <a:srgbClr val="848058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4729" y="5623134"/>
            <a:ext cx="7027492" cy="831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5. Поставити перед дітьми конкретні питання на узагальнення, обґрунтування, конкретизацію, логіку, міркування.</a:t>
            </a:r>
            <a:endParaRPr lang="ru-RU" dirty="0">
              <a:solidFill>
                <a:srgbClr val="84805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5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461474" y="384561"/>
            <a:ext cx="7810856" cy="1034041"/>
          </a:xfrm>
          <a:prstGeom prst="flowChartManualOpe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Типові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помилки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вихователя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2844" y="1735304"/>
            <a:ext cx="6096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перебиває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дитину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думка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здається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йому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зовсім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правильною;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4297" y="2736943"/>
            <a:ext cx="6096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— не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відповідає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запитання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«не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вписуються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 в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запланований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бесіди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32844" y="3615735"/>
            <a:ext cx="6096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—  не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дає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змоги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поміркувати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поспішає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самостійно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відповісти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своє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запитання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виказуючи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недовіру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дитячому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розуму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підказує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способи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розв’язання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завдання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;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32844" y="2598156"/>
            <a:ext cx="6096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— не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відповідає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запитання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«не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вписуються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 в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запланований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бесіди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4297" y="5085612"/>
            <a:ext cx="6096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висміює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невдалу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думку;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32844" y="5724492"/>
            <a:ext cx="6096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— </a:t>
            </a:r>
            <a:r>
              <a:rPr lang="ru-RU" dirty="0"/>
              <a:t> 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не 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чує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суті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сказаного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пропускає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цінну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хоч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і не 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зовсім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вдало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оформлену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ідею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2" t="6042" r="34838" b="26667"/>
          <a:stretch/>
        </p:blipFill>
        <p:spPr>
          <a:xfrm>
            <a:off x="7958138" y="1735304"/>
            <a:ext cx="3771900" cy="461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265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712" y="4017432"/>
            <a:ext cx="6096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t">
              <a:lnSpc>
                <a:spcPct val="150000"/>
              </a:lnSpc>
              <a:spcAft>
                <a:spcPts val="800"/>
              </a:spcAft>
            </a:pPr>
            <a:r>
              <a:rPr lang="ru-RU" dirty="0"/>
              <a:t>У </a:t>
            </a:r>
            <a:r>
              <a:rPr lang="ru-RU" dirty="0" err="1"/>
              <a:t>результаті</a:t>
            </a:r>
            <a:r>
              <a:rPr lang="ru-RU" dirty="0"/>
              <a:t> таких </a:t>
            </a:r>
            <a:r>
              <a:rPr lang="ru-RU" dirty="0" err="1"/>
              <a:t>бесід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опановують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діалогічні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, але не 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співрозмовниками</a:t>
            </a:r>
            <a:r>
              <a:rPr lang="ru-RU" dirty="0"/>
              <a:t>. 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Блок-схема: ручное управление 2"/>
          <p:cNvSpPr/>
          <p:nvPr/>
        </p:nvSpPr>
        <p:spPr>
          <a:xfrm>
            <a:off x="769122" y="384561"/>
            <a:ext cx="4452359" cy="1034041"/>
          </a:xfrm>
          <a:prstGeom prst="flowChartManualOpe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Традиційна бесіда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712" y="1579383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Зовні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традиційна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бесіда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схожа на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діалог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категорично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нього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відрізняється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Дорослий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займає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позицію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«над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розмовою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визнає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суб’єктом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себе, і тому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намагається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наповнити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бесіду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власним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змістом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712" y="5120875"/>
            <a:ext cx="6096000" cy="12875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Так </a:t>
            </a:r>
            <a:r>
              <a:rPr lang="ru-RU" dirty="0" err="1"/>
              <a:t>вихователь</a:t>
            </a:r>
            <a:r>
              <a:rPr lang="ru-RU" dirty="0"/>
              <a:t> </a:t>
            </a:r>
            <a:r>
              <a:rPr lang="ru-RU" dirty="0" err="1"/>
              <a:t>мінімізує</a:t>
            </a:r>
            <a:r>
              <a:rPr lang="ru-RU" dirty="0"/>
              <a:t> не 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розвивальний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бесіди</a:t>
            </a:r>
            <a:r>
              <a:rPr lang="ru-RU" dirty="0"/>
              <a:t>, а й </a:t>
            </a:r>
            <a:r>
              <a:rPr lang="ru-RU" dirty="0" err="1"/>
              <a:t>мотивацію</a:t>
            </a:r>
            <a:r>
              <a:rPr lang="ru-RU" dirty="0"/>
              <a:t> </a:t>
            </a:r>
            <a:r>
              <a:rPr lang="ru-RU" dirty="0" err="1"/>
              <a:t>дошкільників</a:t>
            </a:r>
            <a:r>
              <a:rPr lang="ru-RU" dirty="0"/>
              <a:t> до 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істини</a:t>
            </a:r>
            <a:r>
              <a:rPr lang="ru-RU" dirty="0"/>
              <a:t> в 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, </a:t>
            </a:r>
            <a:r>
              <a:rPr lang="ru-RU" dirty="0" err="1"/>
              <a:t>унеможливлює</a:t>
            </a:r>
            <a:r>
              <a:rPr lang="ru-RU" dirty="0"/>
              <a:t> потяг до </a:t>
            </a:r>
            <a:r>
              <a:rPr lang="ru-RU" dirty="0" err="1"/>
              <a:t>знань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23" y="1870137"/>
            <a:ext cx="5301539" cy="429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643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333286" y="384561"/>
            <a:ext cx="6452075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Особливості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пізнавального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діалогу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337" y="1687136"/>
            <a:ext cx="231480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закріплюють</a:t>
            </a:r>
            <a:r>
              <a:rPr lang="ru-RU" dirty="0"/>
              <a:t> </a:t>
            </a:r>
            <a:r>
              <a:rPr lang="ru-RU" dirty="0" err="1"/>
              <a:t>відоме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63067" y="2018012"/>
            <a:ext cx="273651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здобувають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7337" y="2848158"/>
            <a:ext cx="26561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стимулюють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</a:p>
          <a:p>
            <a:r>
              <a:rPr lang="ru-RU" dirty="0" err="1"/>
              <a:t>пізнавальних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59323" y="3666419"/>
            <a:ext cx="15860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допитливості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157" y="4694148"/>
            <a:ext cx="28981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навчають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мислити</a:t>
            </a:r>
            <a:r>
              <a:rPr lang="ru-RU" dirty="0"/>
              <a:t>, </a:t>
            </a:r>
          </a:p>
          <a:p>
            <a:r>
              <a:rPr lang="ru-RU" dirty="0" err="1"/>
              <a:t>розмірковувати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59323" y="5687228"/>
            <a:ext cx="25206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доводити</a:t>
            </a:r>
            <a:r>
              <a:rPr lang="ru-RU" dirty="0"/>
              <a:t> свою думку.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925425" y="1418602"/>
            <a:ext cx="117020" cy="26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  <a:endCxn id="8" idx="1"/>
          </p:cNvCxnSpPr>
          <p:nvPr/>
        </p:nvCxnSpPr>
        <p:spPr>
          <a:xfrm>
            <a:off x="2912138" y="1871802"/>
            <a:ext cx="350929" cy="330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24314" y="2452643"/>
            <a:ext cx="683664" cy="529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008120" y="3563596"/>
            <a:ext cx="478564" cy="287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</p:cNvCxnSpPr>
          <p:nvPr/>
        </p:nvCxnSpPr>
        <p:spPr>
          <a:xfrm flipH="1">
            <a:off x="3666146" y="4035751"/>
            <a:ext cx="686215" cy="98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85929" y="5340479"/>
            <a:ext cx="632389" cy="531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5381" r="7675"/>
          <a:stretch/>
        </p:blipFill>
        <p:spPr>
          <a:xfrm>
            <a:off x="6140590" y="1846444"/>
            <a:ext cx="5818049" cy="402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85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769122" y="384561"/>
            <a:ext cx="4892465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Пізнавальний діалог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Лилия\Desktop\ШМВ місто\PIK_9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8" y="2091491"/>
            <a:ext cx="5227249" cy="3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51020" y="1028920"/>
            <a:ext cx="6096000" cy="37286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діалог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став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пізнавальним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обираючи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тему,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поставте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собі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запитання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«Яку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життєво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важливу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інформацію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переконання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настанову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діти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засвоять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заняття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?»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Спираючись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 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відповідь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сформулюйте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тему.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Відтак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підготуйтеся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до 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обговорення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—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поставте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собі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запитання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навколо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будуватимете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розмову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 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дітьми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1020" y="5100250"/>
            <a:ext cx="6096000" cy="14773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діалогу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ставте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запитання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дадуть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дітям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змогу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прожити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ключову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ідею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власному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досвіді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Саме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проживання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 не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сприйняття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 готовому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активізує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пізнавальну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діяльність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дошкільників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839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е управление 2"/>
          <p:cNvSpPr/>
          <p:nvPr/>
        </p:nvSpPr>
        <p:spPr>
          <a:xfrm>
            <a:off x="358213" y="303375"/>
            <a:ext cx="5820396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Пізнавальний діалог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8213" y="1791261"/>
            <a:ext cx="52996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334742"/>
                </a:solidFill>
              </a:rPr>
              <a:t>І </a:t>
            </a:r>
            <a:r>
              <a:rPr lang="ru-RU" sz="2000" b="1" i="1" dirty="0" err="1">
                <a:solidFill>
                  <a:srgbClr val="334742"/>
                </a:solidFill>
              </a:rPr>
              <a:t>помилка</a:t>
            </a:r>
            <a:r>
              <a:rPr lang="ru-RU" sz="2000" dirty="0">
                <a:solidFill>
                  <a:srgbClr val="334742"/>
                </a:solidFill>
              </a:rPr>
              <a:t> — </a:t>
            </a:r>
            <a:r>
              <a:rPr lang="ru-RU" sz="2000" dirty="0" err="1">
                <a:solidFill>
                  <a:srgbClr val="334742"/>
                </a:solidFill>
              </a:rPr>
              <a:t>його</a:t>
            </a:r>
            <a:r>
              <a:rPr lang="ru-RU" sz="2000" dirty="0">
                <a:solidFill>
                  <a:srgbClr val="334742"/>
                </a:solidFill>
              </a:rPr>
              <a:t> </a:t>
            </a:r>
            <a:r>
              <a:rPr lang="ru-RU" sz="2000" dirty="0" err="1">
                <a:solidFill>
                  <a:srgbClr val="334742"/>
                </a:solidFill>
              </a:rPr>
              <a:t>обов’язкова</a:t>
            </a:r>
            <a:r>
              <a:rPr lang="ru-RU" sz="2000" dirty="0">
                <a:solidFill>
                  <a:srgbClr val="334742"/>
                </a:solidFill>
              </a:rPr>
              <a:t> </a:t>
            </a:r>
            <a:r>
              <a:rPr lang="ru-RU" sz="2000" dirty="0" err="1">
                <a:solidFill>
                  <a:srgbClr val="334742"/>
                </a:solidFill>
              </a:rPr>
              <a:t>складова</a:t>
            </a:r>
            <a:r>
              <a:rPr lang="ru-RU" sz="2000" dirty="0">
                <a:solidFill>
                  <a:srgbClr val="334742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334742"/>
                </a:solidFill>
              </a:rPr>
              <a:t>Дозволяйте </a:t>
            </a:r>
            <a:r>
              <a:rPr lang="ru-RU" sz="2000" b="1" i="1" dirty="0" err="1">
                <a:solidFill>
                  <a:srgbClr val="334742"/>
                </a:solidFill>
              </a:rPr>
              <a:t>дітям</a:t>
            </a:r>
            <a:r>
              <a:rPr lang="ru-RU" sz="2000" b="1" i="1" dirty="0">
                <a:solidFill>
                  <a:srgbClr val="334742"/>
                </a:solidFill>
              </a:rPr>
              <a:t> </a:t>
            </a:r>
            <a:r>
              <a:rPr lang="ru-RU" sz="2000" b="1" i="1" dirty="0" err="1">
                <a:solidFill>
                  <a:srgbClr val="334742"/>
                </a:solidFill>
              </a:rPr>
              <a:t>помилятися</a:t>
            </a:r>
            <a:r>
              <a:rPr lang="ru-RU" sz="2000" b="1" i="1" dirty="0">
                <a:solidFill>
                  <a:srgbClr val="334742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не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приймайте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помилки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 й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допомагайте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проаналізувати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усвідомити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причини та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знайти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способи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виправити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уникатимете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помилок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ігноруватимете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діалог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втратить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розвивальний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ефект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636689"/>
            <a:ext cx="6295239" cy="412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326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769122" y="384561"/>
            <a:ext cx="5084747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Правила для педагога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974079" y="1418602"/>
            <a:ext cx="495654" cy="769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62399" y="1418602"/>
            <a:ext cx="447231" cy="846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данные 9"/>
          <p:cNvSpPr/>
          <p:nvPr/>
        </p:nvSpPr>
        <p:spPr>
          <a:xfrm>
            <a:off x="316194" y="2187723"/>
            <a:ext cx="3458197" cy="1247686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  <a:spcAft>
                <a:spcPts val="1125"/>
              </a:spcAft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Сприймайте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дітей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як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рівноправних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співрозмовників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Блок-схема: данные 15"/>
          <p:cNvSpPr/>
          <p:nvPr/>
        </p:nvSpPr>
        <p:spPr>
          <a:xfrm>
            <a:off x="3311495" y="2264635"/>
            <a:ext cx="3458197" cy="1247686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  <a:spcAft>
                <a:spcPts val="1125"/>
              </a:spcAft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Слухайте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уважно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і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говорять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діти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Блок-схема: данные 16"/>
          <p:cNvSpPr/>
          <p:nvPr/>
        </p:nvSpPr>
        <p:spPr>
          <a:xfrm>
            <a:off x="430136" y="3758726"/>
            <a:ext cx="4610457" cy="1247686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  <a:spcAft>
                <a:spcPts val="1125"/>
              </a:spcAft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Аналізуйте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й адекватно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реагуйте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несподівані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запитання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репліки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емоційні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реакції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дітей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Блок-схема: данные 17"/>
          <p:cNvSpPr/>
          <p:nvPr/>
        </p:nvSpPr>
        <p:spPr>
          <a:xfrm>
            <a:off x="1469162" y="5341121"/>
            <a:ext cx="4564169" cy="1253383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  <a:spcAft>
                <a:spcPts val="1125"/>
              </a:spcAft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Підтримуйте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 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розвивайте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основні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змістові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лінії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багатоголосої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розмови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Georgia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D:\ФОТО\фото 2019-2020\Новая папка (3)\IMG-0b65aaf0f63761c1b56995a43c78abb9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1464" r="54439" b="19128"/>
          <a:stretch/>
        </p:blipFill>
        <p:spPr bwMode="auto">
          <a:xfrm>
            <a:off x="6939185" y="1207803"/>
            <a:ext cx="4785644" cy="4760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2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е управление 2"/>
          <p:cNvSpPr/>
          <p:nvPr/>
        </p:nvSpPr>
        <p:spPr>
          <a:xfrm>
            <a:off x="358213" y="303375"/>
            <a:ext cx="5820396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Пізнавальний діалог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464" y="1428699"/>
            <a:ext cx="4845512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пізнавального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діалогу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розмістіть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так,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вони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бачили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перед собою не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вихователя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а й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сприймали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співрозмовників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Не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стійте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над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дітьми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а сядьте разом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ними 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стільчику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колі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Так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продемонструєте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дітям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хоч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залишаєтеся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головним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але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сприймаєте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рівноправних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партнерів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спільному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пошуку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істини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t="10833" r="8812"/>
          <a:stretch/>
        </p:blipFill>
        <p:spPr>
          <a:xfrm>
            <a:off x="5843587" y="1428699"/>
            <a:ext cx="6186488" cy="456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046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е управление 2"/>
          <p:cNvSpPr/>
          <p:nvPr/>
        </p:nvSpPr>
        <p:spPr>
          <a:xfrm>
            <a:off x="358213" y="303375"/>
            <a:ext cx="5820396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Пізнавальний діалог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3096" y="1844767"/>
            <a:ext cx="6096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До 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участі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 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пізнавальних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діалогах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дітей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готуйте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поступово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Для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починаючи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молодшого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віку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36479" y="3265040"/>
            <a:ext cx="328513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формулюйте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запитання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618603" y="2662014"/>
            <a:ext cx="658026" cy="499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571489" y="4133097"/>
            <a:ext cx="525475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обирайте лексико-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граматичні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вправи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868539" y="3771105"/>
            <a:ext cx="632389" cy="236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973096" y="5131750"/>
            <a:ext cx="48240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організовуйте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пошукову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діяльність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8184734" y="4614729"/>
            <a:ext cx="329013" cy="452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8125" r="2834"/>
          <a:stretch/>
        </p:blipFill>
        <p:spPr>
          <a:xfrm>
            <a:off x="242888" y="1843104"/>
            <a:ext cx="5543550" cy="385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54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37" y="1121665"/>
            <a:ext cx="8314944" cy="5736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показати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дітям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безмежність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пізнання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істини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скористайтеся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простим та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ефективним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прийомом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Пеггі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Дженкінс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dirty="0"/>
              <a:t>Peggy J. Jenkins</a:t>
            </a:r>
            <a:r>
              <a:rPr lang="uk-UA" sz="2400" dirty="0"/>
              <a:t>,</a:t>
            </a:r>
            <a:br>
              <a:rPr lang="uk-UA" sz="2400" dirty="0"/>
            </a:br>
            <a:r>
              <a:rPr lang="uk-UA" sz="2400" dirty="0"/>
              <a:t> письменниця, філософ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описала у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книзі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Виховання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духовності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дітей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Запропонуйте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їм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виявити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свою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спостережливість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розглядаючи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називаючи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предмети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груповій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кімнаті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Відтак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пробийте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олівцем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аркуші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маленьку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дірку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запропонуйте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дітям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подивитися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через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на все,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вони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називали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до того.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Заохочуйте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зіставляти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враження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сприймання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тих самих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предметів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по-різному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9" y="1"/>
            <a:ext cx="5992812" cy="143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Дженкинс Пегги. Книги онлайн">
            <a:extLst>
              <a:ext uri="{FF2B5EF4-FFF2-40B4-BE49-F238E27FC236}">
                <a16:creationId xmlns:a16="http://schemas.microsoft.com/office/drawing/2014/main" id="{7B33833B-E63C-428B-8AAA-549F2496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70" y="115825"/>
            <a:ext cx="226966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спитание духовности у детей, Пегги Джей Дженкинс - отзывы CityKey.net">
            <a:extLst>
              <a:ext uri="{FF2B5EF4-FFF2-40B4-BE49-F238E27FC236}">
                <a16:creationId xmlns:a16="http://schemas.microsoft.com/office/drawing/2014/main" id="{2267626C-92BA-4BFF-9074-5E0F20A8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70" y="3348965"/>
            <a:ext cx="2220894" cy="25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182AB18-622F-4B4E-83E1-1B8130757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64" y="1121664"/>
            <a:ext cx="245059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9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" y="1187756"/>
            <a:ext cx="6645954" cy="456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786C71">
                    <a:lumMod val="50000"/>
                  </a:srgbClr>
                </a:solidFill>
              </a:rPr>
              <a:t> «Мовлення дитини» - освітній напрям нової редакції Базового компонента дошкільної освіти є один із головних ключових </a:t>
            </a:r>
            <a:r>
              <a:rPr lang="uk-UA" sz="2400" b="1" dirty="0" err="1">
                <a:solidFill>
                  <a:srgbClr val="786C71">
                    <a:lumMod val="50000"/>
                  </a:srgbClr>
                </a:solidFill>
              </a:rPr>
              <a:t>компетентностей</a:t>
            </a:r>
            <a:r>
              <a:rPr lang="uk-UA" sz="2400" b="1" dirty="0">
                <a:solidFill>
                  <a:srgbClr val="786C71">
                    <a:lumMod val="50000"/>
                  </a:srgbClr>
                </a:solidFill>
              </a:rPr>
              <a:t> дитини. </a:t>
            </a:r>
            <a:endParaRPr lang="en-US" sz="2400" b="1" dirty="0">
              <a:solidFill>
                <a:srgbClr val="786C71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786C71">
                    <a:lumMod val="50000"/>
                  </a:srgbClr>
                </a:solidFill>
              </a:rPr>
              <a:t>Акцент зроблено  на цілісний підхід до формування мовленнєвої компетентності і визначається як здатність  дитини продукувати  свої звернення, думки, враження тощо в будь-яких  формах мовленнєвого висловлювання за допомогою  вербальних і невербальних засобів.</a:t>
            </a:r>
            <a:endParaRPr lang="ru-RU" sz="2000" dirty="0">
              <a:solidFill>
                <a:srgbClr val="786C71">
                  <a:lumMod val="50000"/>
                </a:srgbClr>
              </a:solidFill>
            </a:endParaRPr>
          </a:p>
        </p:txBody>
      </p:sp>
      <p:pic>
        <p:nvPicPr>
          <p:cNvPr id="3" name="Picture 2" descr="Новий Базовий компонент дошкільної освіти забезпечить підвищення її якості  та відповідність міжнародним стандартам, – Сергій Шкарлет | Міністерство  освіти і наук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90" y="1187756"/>
            <a:ext cx="4238836" cy="419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68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358213" y="303375"/>
            <a:ext cx="5820396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Пізнавальний діалог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898" y="2042335"/>
            <a:ext cx="6780917" cy="409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Прийом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швейцарського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психолога Жана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Піаже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 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(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Jean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Piaget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)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Запропонуйте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дітям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стати у коло та по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черзі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розповісти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саме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вони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бачать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, коли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дивляться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на предмет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усередині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кола.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Сенс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у тому,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діти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дивляться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на предмет 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із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 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різних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боків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, а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отже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сприймають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по-різному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Висновок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: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розглядаючи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 будь-яку проблему, ми 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опираємося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 на 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власні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 погляди, не 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бачачи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 картину з 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інших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боків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eorgia"/>
                <a:ea typeface="Times New Roman"/>
                <a:cs typeface="Times New Roman"/>
              </a:rPr>
              <a:t>.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redit: Corbis via Getty Images/Patrick Grehan">
            <a:extLst>
              <a:ext uri="{FF2B5EF4-FFF2-40B4-BE49-F238E27FC236}">
                <a16:creationId xmlns:a16="http://schemas.microsoft.com/office/drawing/2014/main" id="{AB94D17F-44DE-4196-BDC2-7EB436CE9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92" y="560832"/>
            <a:ext cx="3657600" cy="51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47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174" y="2348504"/>
            <a:ext cx="6096000" cy="27946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Спонукайте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до 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пошуку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запитаннями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-стимулами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: «Як 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сказати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по-іншому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? А 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як 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?» Не 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забувайте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відзначати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і 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схвалювати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бажання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сказати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своє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слово.</a:t>
            </a:r>
          </a:p>
        </p:txBody>
      </p:sp>
      <p:sp>
        <p:nvSpPr>
          <p:cNvPr id="3" name="Блок-схема: ручное управление 2"/>
          <p:cNvSpPr/>
          <p:nvPr/>
        </p:nvSpPr>
        <p:spPr>
          <a:xfrm>
            <a:off x="358213" y="303375"/>
            <a:ext cx="5820396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Georgia"/>
                <a:cs typeface="Times New Roman"/>
              </a:rPr>
              <a:t>Пізнавальний діалог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9792" y="5462706"/>
            <a:ext cx="825159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діти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навчилися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самостійно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шукати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відповіді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поряд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традиційними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методами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мовленнєвої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взаємодії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використовуйте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пізнавальні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діалоги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6" name="Picture 2" descr="D:\ФОТО\фото 2019-2020\відкрите заняття ВАНО\IMG-cf951f9db51537e92dc5b33217bcd3bd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4"/>
          <a:stretch/>
        </p:blipFill>
        <p:spPr bwMode="auto">
          <a:xfrm>
            <a:off x="7085402" y="1032328"/>
            <a:ext cx="3995371" cy="4188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56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е управление 2"/>
          <p:cNvSpPr/>
          <p:nvPr/>
        </p:nvSpPr>
        <p:spPr>
          <a:xfrm>
            <a:off x="769122" y="384561"/>
            <a:ext cx="6417891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Тестове запитання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40" y="1827211"/>
            <a:ext cx="7754112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запитання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найліпше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використовувати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пізнавальних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діалогів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дошкільниками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5C6036"/>
                </a:solidFill>
              </a:rPr>
              <a:t>А)  </a:t>
            </a:r>
            <a:r>
              <a:rPr lang="ru-RU" sz="2400" b="1" dirty="0" err="1">
                <a:solidFill>
                  <a:srgbClr val="5C6036"/>
                </a:solidFill>
              </a:rPr>
              <a:t>Однотипні</a:t>
            </a:r>
            <a:r>
              <a:rPr lang="ru-RU" sz="2400" b="1" dirty="0">
                <a:solidFill>
                  <a:srgbClr val="5C6036"/>
                </a:solidFill>
              </a:rPr>
              <a:t>, </a:t>
            </a:r>
            <a:r>
              <a:rPr lang="ru-RU" sz="2400" b="1" dirty="0" err="1">
                <a:solidFill>
                  <a:srgbClr val="5C6036"/>
                </a:solidFill>
              </a:rPr>
              <a:t>шаблонні</a:t>
            </a:r>
            <a:endParaRPr lang="ru-RU" sz="2400" b="1" dirty="0">
              <a:solidFill>
                <a:srgbClr val="5C603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5C6036"/>
                </a:solidFill>
              </a:rPr>
              <a:t>Б) </a:t>
            </a:r>
            <a:r>
              <a:rPr lang="ru-RU" sz="2400" b="1" dirty="0" err="1">
                <a:solidFill>
                  <a:srgbClr val="5C6036"/>
                </a:solidFill>
              </a:rPr>
              <a:t>Які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мають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єдину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правильну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відповідь</a:t>
            </a:r>
            <a:endParaRPr lang="ru-RU" sz="2400" b="1" dirty="0">
              <a:solidFill>
                <a:srgbClr val="5C603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5C6036"/>
                </a:solidFill>
              </a:rPr>
              <a:t>В) </a:t>
            </a:r>
            <a:r>
              <a:rPr lang="ru-RU" sz="2400" b="1" dirty="0" err="1">
                <a:solidFill>
                  <a:srgbClr val="5C6036"/>
                </a:solidFill>
              </a:rPr>
              <a:t>Які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припускають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численні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можливі</a:t>
            </a:r>
            <a:r>
              <a:rPr lang="ru-RU" sz="2400" b="1" dirty="0">
                <a:solidFill>
                  <a:srgbClr val="5C6036"/>
                </a:solidFill>
              </a:rPr>
              <a:t> </a:t>
            </a:r>
            <a:r>
              <a:rPr lang="ru-RU" sz="2400" b="1" dirty="0" err="1">
                <a:solidFill>
                  <a:srgbClr val="5C6036"/>
                </a:solidFill>
              </a:rPr>
              <a:t>відповіді</a:t>
            </a:r>
            <a:endParaRPr lang="ru-RU" sz="2400" b="1" dirty="0">
              <a:solidFill>
                <a:srgbClr val="5C603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1418602"/>
            <a:ext cx="3014661" cy="4588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799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е управление 2"/>
          <p:cNvSpPr/>
          <p:nvPr/>
        </p:nvSpPr>
        <p:spPr>
          <a:xfrm>
            <a:off x="769122" y="384561"/>
            <a:ext cx="6648628" cy="1034041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Правильна відповідь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56" y="1418602"/>
            <a:ext cx="7313263" cy="36953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запитання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найліпше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використовувати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пізнавальних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діалогів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дошкільниками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</a:rPr>
              <a:t>А)</a:t>
            </a:r>
            <a:r>
              <a:rPr lang="ru-RU" sz="2400" b="1" dirty="0">
                <a:solidFill>
                  <a:srgbClr val="FF0000"/>
                </a:solidFill>
              </a:rPr>
              <a:t>  </a:t>
            </a:r>
            <a:r>
              <a:rPr lang="ru-RU" sz="2400" dirty="0" err="1">
                <a:solidFill>
                  <a:srgbClr val="FF0000"/>
                </a:solidFill>
              </a:rPr>
              <a:t>Однотипні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шаблонні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</a:rPr>
              <a:t>Б) </a:t>
            </a:r>
            <a:r>
              <a:rPr lang="ru-RU" sz="2400" dirty="0" err="1">
                <a:solidFill>
                  <a:srgbClr val="FF0000"/>
                </a:solidFill>
              </a:rPr>
              <a:t>Які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мають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єдину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правильну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відповідь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i="1" dirty="0">
                <a:solidFill>
                  <a:srgbClr val="7030A0"/>
                </a:solidFill>
              </a:rPr>
              <a:t>В) </a:t>
            </a:r>
            <a:r>
              <a:rPr lang="ru-RU" sz="3200" b="1" i="1" dirty="0" err="1">
                <a:solidFill>
                  <a:srgbClr val="7030A0"/>
                </a:solidFill>
              </a:rPr>
              <a:t>Які</a:t>
            </a: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</a:rPr>
              <a:t>припускають</a:t>
            </a: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</a:rPr>
              <a:t>численні</a:t>
            </a: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</a:rPr>
              <a:t>можливі</a:t>
            </a: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</a:rPr>
              <a:t>відповіді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35" y="3877056"/>
            <a:ext cx="5030533" cy="2906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0317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359" t="23315" r="1434" b="16631"/>
          <a:stretch/>
        </p:blipFill>
        <p:spPr>
          <a:xfrm>
            <a:off x="0" y="2132043"/>
            <a:ext cx="9501188" cy="4320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 descr="D:\ФОТО\фото 2019-2020\Новая папка (3)\IMG-2706aef770aefd15d84a2264c14e6c40-V.jpg">
            <a:extLst>
              <a:ext uri="{FF2B5EF4-FFF2-40B4-BE49-F238E27FC236}">
                <a16:creationId xmlns:a16="http://schemas.microsoft.com/office/drawing/2014/main" id="{E745D087-0420-45FD-9077-6528D7979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-1877" r="1199"/>
          <a:stretch/>
        </p:blipFill>
        <p:spPr bwMode="auto">
          <a:xfrm>
            <a:off x="6656832" y="86814"/>
            <a:ext cx="5401055" cy="3700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1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914" y="5403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Вихователі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часто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скаржаться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дошкільники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неохоче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вступають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діалог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, не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вміють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висловлювати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думку. Як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сформувати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дітей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такі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вміння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?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Змінити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підхід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мовленнєвої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взаємодії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3" name="Блок-схема: ручное управление 2"/>
          <p:cNvSpPr/>
          <p:nvPr/>
        </p:nvSpPr>
        <p:spPr>
          <a:xfrm>
            <a:off x="1384419" y="2281727"/>
            <a:ext cx="4452359" cy="1034041"/>
          </a:xfrm>
          <a:prstGeom prst="flowChartManualOpe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Пізнавальні діалоги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341832" y="3768695"/>
            <a:ext cx="3136305" cy="1880075"/>
          </a:xfrm>
          <a:prstGeom prst="flowChartMer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Georgia"/>
                <a:ea typeface="Times New Roman"/>
                <a:cs typeface="Times New Roman"/>
              </a:rPr>
              <a:t>відкривають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Georgia"/>
                <a:ea typeface="Times New Roman"/>
                <a:cs typeface="Times New Roman"/>
              </a:rPr>
              <a:t>істину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610598" y="3768695"/>
            <a:ext cx="2542374" cy="1880075"/>
          </a:xfrm>
          <a:prstGeom prst="flowChartMer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живі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»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Georgia"/>
                <a:ea typeface="Times New Roman"/>
                <a:cs typeface="Times New Roman"/>
              </a:rPr>
              <a:t>знання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D:\ФОТО\фото 2020-2021\Заняття ДОБРОТИ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48" y="4017138"/>
            <a:ext cx="3686412" cy="25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фото 2020-2021\Заняття ДОБРОТИ\изображение_viber_2021-03-02_15-47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52" y="540330"/>
            <a:ext cx="2509777" cy="3456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8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481" y="268225"/>
            <a:ext cx="6395757" cy="16866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786C71">
                    <a:lumMod val="50000"/>
                  </a:srgbClr>
                </a:solidFill>
              </a:rPr>
              <a:t>Метою</a:t>
            </a:r>
            <a:r>
              <a:rPr lang="uk-UA" sz="2400" dirty="0">
                <a:solidFill>
                  <a:srgbClr val="786C71">
                    <a:lumMod val="50000"/>
                  </a:srgbClr>
                </a:solidFill>
              </a:rPr>
              <a:t> комунікативного розвитку особистості відповідно до нової редакції </a:t>
            </a:r>
            <a:r>
              <a:rPr lang="uk-UA" sz="2400" b="1" dirty="0">
                <a:solidFill>
                  <a:srgbClr val="786C71">
                    <a:lumMod val="50000"/>
                  </a:srgbClr>
                </a:solidFill>
              </a:rPr>
              <a:t>освітньої програми для дітей від 2 до 7 років «Дитина» є</a:t>
            </a:r>
            <a:r>
              <a:rPr lang="uk-UA" sz="2400" dirty="0">
                <a:solidFill>
                  <a:srgbClr val="786C71">
                    <a:lumMod val="50000"/>
                  </a:srgbClr>
                </a:solidFill>
              </a:rPr>
              <a:t>:</a:t>
            </a:r>
            <a:endParaRPr lang="ru-RU" sz="2400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728" y="2341547"/>
            <a:ext cx="6287525" cy="18373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86C71">
                    <a:lumMod val="50000"/>
                  </a:srgbClr>
                </a:solidFill>
              </a:rPr>
              <a:t>- </a:t>
            </a:r>
            <a:r>
              <a:rPr lang="uk-UA" sz="2000" b="1" dirty="0">
                <a:solidFill>
                  <a:srgbClr val="786C71">
                    <a:lumMod val="50000"/>
                  </a:srgbClr>
                </a:solidFill>
              </a:rPr>
              <a:t>Формування навичок спілкування дошкільників з дотриманням мовленнєвого етикету в різних життєвих ситуаціях;</a:t>
            </a:r>
            <a:endParaRPr lang="ru-RU" sz="2000" b="1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729" y="4178893"/>
            <a:ext cx="6398973" cy="2240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86C71">
                    <a:lumMod val="50000"/>
                  </a:srgbClr>
                </a:solidFill>
              </a:rPr>
              <a:t>- </a:t>
            </a:r>
            <a:r>
              <a:rPr lang="uk-UA" sz="2000" b="1" dirty="0">
                <a:solidFill>
                  <a:srgbClr val="786C71">
                    <a:lumMod val="50000"/>
                  </a:srgbClr>
                </a:solidFill>
              </a:rPr>
              <a:t>Розвиток у дітей  мовленнєвої (фонетичної, лексичної, граматичної) та комунікативної (діалогічної, монологічної) </a:t>
            </a:r>
            <a:r>
              <a:rPr lang="uk-UA" sz="2000" b="1" dirty="0" err="1">
                <a:solidFill>
                  <a:srgbClr val="786C71">
                    <a:lumMod val="50000"/>
                  </a:srgbClr>
                </a:solidFill>
              </a:rPr>
              <a:t>компетентностей</a:t>
            </a:r>
            <a:r>
              <a:rPr lang="uk-UA" sz="2000" b="1" dirty="0">
                <a:solidFill>
                  <a:srgbClr val="786C71">
                    <a:lumMod val="50000"/>
                  </a:srgbClr>
                </a:solidFill>
              </a:rPr>
              <a:t>.</a:t>
            </a:r>
            <a:endParaRPr lang="ru-RU" sz="2000" b="1" dirty="0">
              <a:solidFill>
                <a:srgbClr val="786C71">
                  <a:lumMod val="50000"/>
                </a:srgb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41548" y="1939838"/>
            <a:ext cx="0" cy="401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14729" y="3819970"/>
            <a:ext cx="0" cy="358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Дитина» Освітня програма для дітей від 2 до 7 років. Оновлена 2020 р.:  купити за найкращою ціною від компанії &quot;Книжковий інтернет-магазин &quot;Наша  Сімейка&quot;&quot; - 14302196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9" y="835953"/>
            <a:ext cx="3687761" cy="51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7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5440" y="182881"/>
            <a:ext cx="6766560" cy="595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786C71">
                    <a:lumMod val="50000"/>
                  </a:srgbClr>
                </a:solidFill>
              </a:rPr>
              <a:t>Мовлення виступає головним інструментом, який допомагає дитині встановити контакт із довкіллям, завдяки чому відбувається її соціалізація. </a:t>
            </a:r>
            <a:endParaRPr lang="en-US" sz="2800" b="1" dirty="0">
              <a:solidFill>
                <a:srgbClr val="786C71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</a:pPr>
            <a:endParaRPr lang="uk-UA" b="1" dirty="0">
              <a:solidFill>
                <a:srgbClr val="786C71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</a:pPr>
            <a:endParaRPr lang="uk-UA" b="1" dirty="0">
              <a:solidFill>
                <a:srgbClr val="786C71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786C71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У процесі різнобічного спілкування дитина пізнає цілісність і розмаїття природного, предметного і соціального світів, формує та розкриває  власний внутрішній світ, свій образ «Я», засвоює та створює культурні цінності, є при цьому активним суб`єктом взаємодії.</a:t>
            </a:r>
            <a:endParaRPr lang="ru-RU" dirty="0">
              <a:solidFill>
                <a:srgbClr val="786C71">
                  <a:lumMod val="50000"/>
                </a:srgbClr>
              </a:solidFill>
            </a:endParaRPr>
          </a:p>
        </p:txBody>
      </p:sp>
      <p:pic>
        <p:nvPicPr>
          <p:cNvPr id="1026" name="Picture 2" descr="C:\Users\Лилия\Desktop\м ШМВ\PIK_9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0" y="1608929"/>
            <a:ext cx="4824975" cy="38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6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6885" y="584825"/>
            <a:ext cx="7352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86C71">
                    <a:lumMod val="50000"/>
                  </a:srgbClr>
                </a:solidFill>
              </a:rPr>
              <a:t>У дітей дошкільного віку існують паралельно дві сфери мовленнєвого спілкування </a:t>
            </a:r>
            <a:endParaRPr lang="ru-RU" sz="2400" b="1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35694" y="1948442"/>
            <a:ext cx="3990886" cy="21620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white"/>
                </a:solidFill>
              </a:rPr>
              <a:t>Перша – це з дорослими (педагогами, членами сім</a:t>
            </a:r>
            <a:r>
              <a:rPr lang="ru-RU" sz="2400" dirty="0">
                <a:solidFill>
                  <a:prstClr val="white"/>
                </a:solidFill>
              </a:rPr>
              <a:t>`</a:t>
            </a:r>
            <a:r>
              <a:rPr lang="uk-UA" sz="2400" dirty="0">
                <a:solidFill>
                  <a:prstClr val="white"/>
                </a:solidFill>
              </a:rPr>
              <a:t>ї, знайомими та незнайомими людьми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55750" y="1948442"/>
            <a:ext cx="3990886" cy="21620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786C71">
                    <a:lumMod val="50000"/>
                  </a:srgbClr>
                </a:solidFill>
              </a:rPr>
              <a:t>Друга сфера – з дітьми: меншими і старшими за віком дітей, однолітками, школярами, як знайомими, так і незнайомими</a:t>
            </a:r>
            <a:endParaRPr lang="ru-RU" sz="2000" dirty="0">
              <a:solidFill>
                <a:srgbClr val="786C71">
                  <a:lumMod val="50000"/>
                </a:srgb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845607" y="1415822"/>
            <a:ext cx="401653" cy="447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110101" y="1415822"/>
            <a:ext cx="538385" cy="447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Лилия\Desktop\фото\IMG_28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t="2920" r="32729" b="23075"/>
          <a:stretch/>
        </p:blipFill>
        <p:spPr bwMode="auto">
          <a:xfrm>
            <a:off x="2324456" y="4215594"/>
            <a:ext cx="2295969" cy="236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илия\Desktop\фото\IMG_28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7684" r="6060"/>
          <a:stretch/>
        </p:blipFill>
        <p:spPr bwMode="auto">
          <a:xfrm>
            <a:off x="7224758" y="4439195"/>
            <a:ext cx="2978922" cy="1998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0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1317" y="543863"/>
            <a:ext cx="7250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2">
                    <a:lumMod val="25000"/>
                  </a:schemeClr>
                </a:solidFill>
              </a:rPr>
              <a:t>Насамперед  культура спілкування дітей – це: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9499" y="1410056"/>
            <a:ext cx="8332150" cy="828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Дотримання дитиною норм і правил спілкування з дорослими та однолітками (говорити ввічливо, спокійно, уважно; уміти слухати, дякувати тощо);</a:t>
            </a:r>
            <a:endParaRPr lang="ru-RU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2530" y="2378579"/>
            <a:ext cx="8332150" cy="828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Наявність  відповідно віку словникового запасу;</a:t>
            </a:r>
            <a:endParaRPr lang="ru-RU" dirty="0">
              <a:solidFill>
                <a:srgbClr val="848058">
                  <a:lumMod val="50000"/>
                </a:srgb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8205" y="3398378"/>
            <a:ext cx="8332150" cy="828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Узгодженість вербальних і невербальних засобів комунікації;</a:t>
            </a:r>
            <a:endParaRPr lang="ru-RU" dirty="0">
              <a:solidFill>
                <a:srgbClr val="848058">
                  <a:lumMod val="50000"/>
                </a:srgb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4494" y="4388265"/>
            <a:ext cx="8332150" cy="828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Доцільність мовленнєвих зворотів у різних ситуаціях;</a:t>
            </a:r>
            <a:endParaRPr lang="ru-RU" dirty="0">
              <a:solidFill>
                <a:srgbClr val="848058">
                  <a:lumMod val="50000"/>
                </a:srgb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141" y="5694347"/>
            <a:ext cx="8332150" cy="828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Відчуття краси мовлення й бажання говорити красиво.</a:t>
            </a:r>
            <a:endParaRPr lang="ru-RU" dirty="0">
              <a:solidFill>
                <a:srgbClr val="84805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2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8422" y="393284"/>
            <a:ext cx="7990318" cy="15696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848058">
                    <a:lumMod val="50000"/>
                  </a:srgbClr>
                </a:solidFill>
              </a:rPr>
              <a:t>Означені чинники не є для людини вродженими уміннями, тому засвоїти їх дитині доведеться самостійно у супроводі дорослого. Цьому сприятимуть сучасні форми взаємодії з дітьми: </a:t>
            </a:r>
            <a:endParaRPr lang="ru-RU" sz="2400" b="1" dirty="0">
              <a:solidFill>
                <a:srgbClr val="848058">
                  <a:lumMod val="50000"/>
                </a:srgbClr>
              </a:solidFill>
            </a:endParaRPr>
          </a:p>
        </p:txBody>
      </p:sp>
      <p:sp>
        <p:nvSpPr>
          <p:cNvPr id="3" name="Блок-схема: данные 2"/>
          <p:cNvSpPr/>
          <p:nvPr/>
        </p:nvSpPr>
        <p:spPr>
          <a:xfrm>
            <a:off x="1239140" y="2264634"/>
            <a:ext cx="2238999" cy="1102409"/>
          </a:xfrm>
          <a:prstGeom prst="flowChartInputOut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ігри-ситуації</a:t>
            </a:r>
            <a:endParaRPr lang="ru-RU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4" name="Блок-схема: данные 3"/>
          <p:cNvSpPr/>
          <p:nvPr/>
        </p:nvSpPr>
        <p:spPr>
          <a:xfrm>
            <a:off x="1076771" y="3989460"/>
            <a:ext cx="2401368" cy="1192139"/>
          </a:xfrm>
          <a:prstGeom prst="flowChartInputOutp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мовні </a:t>
            </a:r>
            <a:r>
              <a:rPr lang="uk-UA" dirty="0" err="1">
                <a:solidFill>
                  <a:srgbClr val="786C71">
                    <a:lumMod val="50000"/>
                  </a:srgbClr>
                </a:solidFill>
              </a:rPr>
              <a:t>батли</a:t>
            </a:r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 (змагання) </a:t>
            </a:r>
            <a:endParaRPr lang="ru-RU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5" name="Блок-схема: данные 4"/>
          <p:cNvSpPr/>
          <p:nvPr/>
        </p:nvSpPr>
        <p:spPr>
          <a:xfrm>
            <a:off x="3603478" y="4693062"/>
            <a:ext cx="2771685" cy="818975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конкурси мовознавців</a:t>
            </a:r>
            <a:endParaRPr lang="ru-RU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4597637" y="2059536"/>
            <a:ext cx="3290131" cy="1418601"/>
          </a:xfrm>
          <a:prstGeom prst="flowChartInputOutp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тематичні мініатюри (</a:t>
            </a:r>
            <a:r>
              <a:rPr lang="uk-UA" dirty="0" err="1">
                <a:solidFill>
                  <a:srgbClr val="786C71">
                    <a:lumMod val="50000"/>
                  </a:srgbClr>
                </a:solidFill>
              </a:rPr>
              <a:t>полілог</a:t>
            </a:r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 з дітьми про базові ціннісні поняття)</a:t>
            </a:r>
            <a:endParaRPr lang="ru-RU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6816696" y="4170346"/>
            <a:ext cx="3634812" cy="1697766"/>
          </a:xfrm>
          <a:prstGeom prst="flowChartInputOutp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рольові театри з </a:t>
            </a:r>
            <a:r>
              <a:rPr lang="uk-UA" dirty="0" err="1">
                <a:solidFill>
                  <a:srgbClr val="786C71">
                    <a:lumMod val="50000"/>
                  </a:srgbClr>
                </a:solidFill>
              </a:rPr>
              <a:t>обігруванням</a:t>
            </a:r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 певних комунікативних кейсів (ситуацій)</a:t>
            </a:r>
            <a:endParaRPr lang="ru-RU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8477428" y="1880072"/>
            <a:ext cx="2615013" cy="1350238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художньо-педагогічне спілкування</a:t>
            </a:r>
            <a:endParaRPr lang="ru-RU" dirty="0">
              <a:solidFill>
                <a:srgbClr val="786C71">
                  <a:lumMod val="50000"/>
                </a:srgb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40650" y="1408947"/>
            <a:ext cx="581114" cy="727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281585" y="1495514"/>
            <a:ext cx="863125" cy="2144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72897" y="1495514"/>
            <a:ext cx="529839" cy="3090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1"/>
          </p:cNvCxnSpPr>
          <p:nvPr/>
        </p:nvCxnSpPr>
        <p:spPr>
          <a:xfrm>
            <a:off x="6242702" y="1495514"/>
            <a:ext cx="1" cy="564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8058684" y="1495514"/>
            <a:ext cx="76912" cy="2589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750893" y="1495514"/>
            <a:ext cx="193705" cy="384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6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946" y="395051"/>
            <a:ext cx="796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86C71">
                    <a:lumMod val="50000"/>
                  </a:srgbClr>
                </a:solidFill>
              </a:rPr>
              <a:t> </a:t>
            </a:r>
            <a:r>
              <a:rPr lang="uk-UA" sz="2400" b="1" dirty="0">
                <a:solidFill>
                  <a:srgbClr val="786C71">
                    <a:lumMod val="50000"/>
                  </a:srgbClr>
                </a:solidFill>
              </a:rPr>
              <a:t>Діалог (від грецького – розмова, бесіда) </a:t>
            </a:r>
            <a:r>
              <a:rPr lang="uk-UA" sz="2400" dirty="0">
                <a:solidFill>
                  <a:srgbClr val="786C71">
                    <a:lumMod val="50000"/>
                  </a:srgbClr>
                </a:solidFill>
              </a:rPr>
              <a:t>– це вид мовлення, який складається з обміну репліками і висловлюваннями.</a:t>
            </a:r>
            <a:endParaRPr lang="ru-RU" sz="2400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705" y="1972874"/>
            <a:ext cx="357578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786C71">
                    <a:lumMod val="50000"/>
                  </a:srgbClr>
                </a:solidFill>
              </a:rPr>
              <a:t>Діалог буває двох видів</a:t>
            </a:r>
            <a:endParaRPr lang="ru-RU" sz="2400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307649" y="2007058"/>
            <a:ext cx="4170347" cy="4171551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786C71">
                    <a:lumMod val="50000"/>
                  </a:srgbClr>
                </a:solidFill>
                <a:sym typeface="Symbol"/>
              </a:rPr>
              <a:t></a:t>
            </a:r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 </a:t>
            </a:r>
            <a:r>
              <a:rPr lang="uk-UA" b="1" i="1" dirty="0" err="1">
                <a:solidFill>
                  <a:srgbClr val="786C71">
                    <a:lumMod val="50000"/>
                  </a:srgbClr>
                </a:solidFill>
              </a:rPr>
              <a:t>спонукаючий</a:t>
            </a:r>
            <a:r>
              <a:rPr lang="uk-UA" b="1" dirty="0">
                <a:solidFill>
                  <a:srgbClr val="786C71">
                    <a:lumMod val="50000"/>
                  </a:srgbClr>
                </a:solidFill>
              </a:rPr>
              <a:t> </a:t>
            </a:r>
            <a:r>
              <a:rPr lang="uk-UA" dirty="0">
                <a:solidFill>
                  <a:srgbClr val="786C71">
                    <a:lumMod val="50000"/>
                  </a:srgbClr>
                </a:solidFill>
              </a:rPr>
              <a:t>– складається з окремих реплік, які допомагають працювати дитині творчо. </a:t>
            </a:r>
            <a:endParaRPr lang="ru-RU" dirty="0">
              <a:solidFill>
                <a:srgbClr val="786C71">
                  <a:lumMod val="50000"/>
                </a:srgbClr>
              </a:solidFill>
            </a:endParaRPr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4631821" y="1939894"/>
            <a:ext cx="4589091" cy="4238715"/>
          </a:xfrm>
          <a:prstGeom prst="flowChartExtra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848058">
                    <a:lumMod val="50000"/>
                  </a:srgbClr>
                </a:solidFill>
                <a:sym typeface="Symbol"/>
              </a:rPr>
              <a:t></a:t>
            </a:r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 </a:t>
            </a:r>
            <a:r>
              <a:rPr lang="uk-UA" b="1" i="1" dirty="0">
                <a:solidFill>
                  <a:srgbClr val="848058">
                    <a:lumMod val="50000"/>
                  </a:srgbClr>
                </a:solidFill>
              </a:rPr>
              <a:t>підвідний</a:t>
            </a:r>
            <a:r>
              <a:rPr lang="uk-UA" dirty="0">
                <a:solidFill>
                  <a:srgbClr val="848058">
                    <a:lumMod val="50000"/>
                  </a:srgbClr>
                </a:solidFill>
              </a:rPr>
              <a:t> – на етапі пошуку рішень педагог вибудовує систему питань, завдань і умовиводів, які підводять дітей  до нових знань. </a:t>
            </a:r>
            <a:endParaRPr lang="ru-RU" dirty="0">
              <a:solidFill>
                <a:srgbClr val="848058">
                  <a:lumMod val="50000"/>
                </a:srgbClr>
              </a:solidFill>
            </a:endParaRPr>
          </a:p>
        </p:txBody>
      </p:sp>
      <p:pic>
        <p:nvPicPr>
          <p:cNvPr id="2050" name="Picture 2" descr="C:\Users\Лилия\Desktop\м ШМВ\изображение_viber_2022-01-26_16-53-36-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74" y="1222049"/>
            <a:ext cx="3422599" cy="2773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93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1287</Words>
  <Application>Microsoft Office PowerPoint</Application>
  <PresentationFormat>Широкоэкранный</PresentationFormat>
  <Paragraphs>111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Franklin Gothic Book</vt:lpstr>
      <vt:lpstr>Franklin Gothic Medium</vt:lpstr>
      <vt:lpstr>Georgia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Пользователь</cp:lastModifiedBy>
  <cp:revision>60</cp:revision>
  <dcterms:created xsi:type="dcterms:W3CDTF">2022-05-08T20:17:33Z</dcterms:created>
  <dcterms:modified xsi:type="dcterms:W3CDTF">2022-05-13T12:50:01Z</dcterms:modified>
</cp:coreProperties>
</file>